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17" r:id="rId2"/>
    <p:sldId id="404" r:id="rId3"/>
    <p:sldId id="406" r:id="rId4"/>
    <p:sldId id="412" r:id="rId5"/>
    <p:sldId id="407" r:id="rId6"/>
    <p:sldId id="408" r:id="rId7"/>
    <p:sldId id="409" r:id="rId8"/>
    <p:sldId id="410" r:id="rId9"/>
    <p:sldId id="411" r:id="rId10"/>
    <p:sldId id="405" r:id="rId11"/>
  </p:sldIdLst>
  <p:sldSz cx="12195175" cy="6859588"/>
  <p:notesSz cx="7099300" cy="10234613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</p:embeddedFontLst>
  <p:custDataLst>
    <p:tags r:id="rId19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A7BB45-4DCB-40D1-9602-371BD49F25C3}">
          <p14:sldIdLst>
            <p14:sldId id="317"/>
          </p14:sldIdLst>
        </p14:section>
        <p14:section name="Untitled Section" id="{F5E072F3-C99A-41D9-B760-9A342D7D8CEE}">
          <p14:sldIdLst>
            <p14:sldId id="404"/>
            <p14:sldId id="406"/>
            <p14:sldId id="412"/>
            <p14:sldId id="407"/>
            <p14:sldId id="408"/>
            <p14:sldId id="409"/>
            <p14:sldId id="410"/>
            <p14:sldId id="41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8" userDrawn="1">
          <p15:clr>
            <a:srgbClr val="A4A3A4"/>
          </p15:clr>
        </p15:guide>
        <p15:guide id="2" pos="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02A"/>
    <a:srgbClr val="FFFFFF"/>
    <a:srgbClr val="EAEAEA"/>
    <a:srgbClr val="DDDDDD"/>
    <a:srgbClr val="B2B2B2"/>
    <a:srgbClr val="808080"/>
    <a:srgbClr val="5F5F5F"/>
    <a:srgbClr val="333333"/>
    <a:srgbClr val="1C1C1C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79796" autoAdjust="0"/>
  </p:normalViewPr>
  <p:slideViewPr>
    <p:cSldViewPr>
      <p:cViewPr varScale="1">
        <p:scale>
          <a:sx n="68" d="100"/>
          <a:sy n="68" d="100"/>
        </p:scale>
        <p:origin x="1171" y="38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28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last</a:t>
            </a:r>
            <a:r>
              <a:rPr lang="en-US" baseline="0" dirty="0"/>
              <a:t> slide that remains visible until the next group comes up. </a:t>
            </a:r>
          </a:p>
          <a:p>
            <a:r>
              <a:rPr lang="en-US" baseline="0" dirty="0"/>
              <a:t>If you plan to </a:t>
            </a:r>
            <a:r>
              <a:rPr lang="en-US" baseline="0" dirty="0" err="1"/>
              <a:t>reimplement</a:t>
            </a:r>
            <a:r>
              <a:rPr lang="en-US" baseline="0" dirty="0"/>
              <a:t> a paper, put the details here. Otherwise remove this text. </a:t>
            </a:r>
          </a:p>
          <a:p>
            <a:r>
              <a:rPr lang="en-US" baseline="0" dirty="0"/>
              <a:t>Nothing to say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65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data you plan to implement </a:t>
            </a:r>
          </a:p>
          <a:p>
            <a:r>
              <a:rPr lang="en-US" baseline="0" dirty="0"/>
              <a:t>List the questions you plan to answer using visualization </a:t>
            </a:r>
          </a:p>
          <a:p>
            <a:endParaRPr lang="en-US" baseline="0" dirty="0"/>
          </a:p>
          <a:p>
            <a:r>
              <a:rPr lang="en-US" baseline="0" dirty="0"/>
              <a:t>~ 1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64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the algorithms and concepts of</a:t>
            </a:r>
            <a:r>
              <a:rPr lang="en-US" baseline="0" dirty="0"/>
              <a:t> the technique (described in a paper or elsewhere) you plan to implement to analyze your data. </a:t>
            </a:r>
          </a:p>
          <a:p>
            <a:r>
              <a:rPr lang="en-US" baseline="0" dirty="0"/>
              <a:t>If space is available, put some representative image here. </a:t>
            </a:r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r>
              <a:rPr lang="en-US" baseline="0" dirty="0"/>
              <a:t>~1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06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the algorithms and concepts of</a:t>
            </a:r>
            <a:r>
              <a:rPr lang="en-US" baseline="0" dirty="0"/>
              <a:t> the technique (described in a paper or elsewhere) you plan to implement to analyze your data. </a:t>
            </a:r>
          </a:p>
          <a:p>
            <a:r>
              <a:rPr lang="en-US" baseline="0" dirty="0"/>
              <a:t>If space is available, put some representative image here. </a:t>
            </a:r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r>
              <a:rPr lang="en-US" baseline="0" dirty="0"/>
              <a:t>~1 minute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7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do not need to and often should not stick 100% to the algorithm described in a paper. </a:t>
            </a:r>
          </a:p>
          <a:p>
            <a:r>
              <a:rPr lang="en-US" baseline="0" dirty="0"/>
              <a:t>If you do not stick closely to a paper, describe what you omit and / or what you will implement additionally. </a:t>
            </a:r>
          </a:p>
          <a:p>
            <a:r>
              <a:rPr lang="en-US" baseline="0" dirty="0"/>
              <a:t>The design and implementation effort should be proportional to the lab ECTS! Take existing libraries and online examples into account when estimating your effort!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Describe how you plan to implement the work</a:t>
            </a:r>
            <a:r>
              <a:rPr lang="en-US" baseline="0" dirty="0"/>
              <a:t>: which visualization or graphics libraries do you plan to use? </a:t>
            </a:r>
          </a:p>
          <a:p>
            <a:r>
              <a:rPr lang="en-US" baseline="0" dirty="0"/>
              <a:t>Which data preprocessing steps are necessary and which libraries do you plan to use? </a:t>
            </a:r>
          </a:p>
          <a:p>
            <a:endParaRPr lang="en-US" baseline="0" dirty="0"/>
          </a:p>
          <a:p>
            <a:r>
              <a:rPr lang="en-US" baseline="0" dirty="0"/>
              <a:t>If you have any open questions, put them here! 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~1 minute</a:t>
            </a:r>
          </a:p>
        </p:txBody>
      </p:sp>
    </p:spTree>
    <p:extLst>
      <p:ext uri="{BB962C8B-B14F-4D97-AF65-F5344CB8AC3E}">
        <p14:creationId xmlns:p14="http://schemas.microsoft.com/office/powerpoint/2010/main" val="2158189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do not need to and often should not stick 100% to the algorithm described in a paper. </a:t>
            </a:r>
          </a:p>
          <a:p>
            <a:r>
              <a:rPr lang="en-US" baseline="0" dirty="0"/>
              <a:t>If you do not stick closely to a paper, describe what you omit and / or what you will implement additionally. </a:t>
            </a:r>
          </a:p>
          <a:p>
            <a:r>
              <a:rPr lang="en-US" baseline="0" dirty="0"/>
              <a:t>The design and implementation effort should be proportional to the lab ECTS! Take existing libraries and online examples into account when estimating your effort!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Describe how you plan to implement the work</a:t>
            </a:r>
            <a:r>
              <a:rPr lang="en-US" baseline="0" dirty="0"/>
              <a:t>: which visualization or graphics libraries do you plan to use? </a:t>
            </a:r>
          </a:p>
          <a:p>
            <a:r>
              <a:rPr lang="en-US" baseline="0" dirty="0"/>
              <a:t>Which data preprocessing steps are necessary and which libraries do you plan to use? </a:t>
            </a:r>
          </a:p>
          <a:p>
            <a:endParaRPr lang="en-US" baseline="0" dirty="0"/>
          </a:p>
          <a:p>
            <a:r>
              <a:rPr lang="en-US" baseline="0" dirty="0"/>
              <a:t>If you have any open questions, put them here! 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~1 minute</a:t>
            </a:r>
          </a:p>
        </p:txBody>
      </p:sp>
    </p:spTree>
    <p:extLst>
      <p:ext uri="{BB962C8B-B14F-4D97-AF65-F5344CB8AC3E}">
        <p14:creationId xmlns:p14="http://schemas.microsoft.com/office/powerpoint/2010/main" val="3083094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do not need to and often should not stick 100% to the algorithm described in a paper. </a:t>
            </a:r>
          </a:p>
          <a:p>
            <a:r>
              <a:rPr lang="en-US" baseline="0" dirty="0"/>
              <a:t>If you do not stick closely to a paper, describe what you omit and / or what you will implement additionally. </a:t>
            </a:r>
          </a:p>
          <a:p>
            <a:r>
              <a:rPr lang="en-US" baseline="0" dirty="0"/>
              <a:t>The design and implementation effort should be proportional to the lab ECTS! Take existing libraries and online examples into account when estimating your effort!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Describe how you plan to implement the work</a:t>
            </a:r>
            <a:r>
              <a:rPr lang="en-US" baseline="0" dirty="0"/>
              <a:t>: which visualization or graphics libraries do you plan to use? </a:t>
            </a:r>
          </a:p>
          <a:p>
            <a:r>
              <a:rPr lang="en-US" baseline="0" dirty="0"/>
              <a:t>Which data preprocessing steps are necessary and which libraries do you plan to use? </a:t>
            </a:r>
          </a:p>
          <a:p>
            <a:endParaRPr lang="en-US" baseline="0" dirty="0"/>
          </a:p>
          <a:p>
            <a:r>
              <a:rPr lang="en-US" baseline="0" dirty="0"/>
              <a:t>If you have any open questions, put them here! 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~1 minute</a:t>
            </a:r>
          </a:p>
        </p:txBody>
      </p:sp>
    </p:spTree>
    <p:extLst>
      <p:ext uri="{BB962C8B-B14F-4D97-AF65-F5344CB8AC3E}">
        <p14:creationId xmlns:p14="http://schemas.microsoft.com/office/powerpoint/2010/main" val="2536781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do not need to and often should not stick 100% to the algorithm described in a paper. </a:t>
            </a:r>
          </a:p>
          <a:p>
            <a:r>
              <a:rPr lang="en-US" baseline="0" dirty="0"/>
              <a:t>If you do not stick closely to a paper, describe what you omit and / or what you will implement additionally. </a:t>
            </a:r>
          </a:p>
          <a:p>
            <a:r>
              <a:rPr lang="en-US" baseline="0" dirty="0"/>
              <a:t>The design and implementation effort should be proportional to the lab ECTS! Take existing libraries and online examples into account when estimating your effort!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Describe how you plan to implement the work</a:t>
            </a:r>
            <a:r>
              <a:rPr lang="en-US" baseline="0" dirty="0"/>
              <a:t>: which visualization or graphics libraries do you plan to use? </a:t>
            </a:r>
          </a:p>
          <a:p>
            <a:r>
              <a:rPr lang="en-US" baseline="0" dirty="0"/>
              <a:t>Which data preprocessing steps are necessary and which libraries do you plan to use? </a:t>
            </a:r>
          </a:p>
          <a:p>
            <a:endParaRPr lang="en-US" baseline="0" dirty="0"/>
          </a:p>
          <a:p>
            <a:r>
              <a:rPr lang="en-US" baseline="0" dirty="0"/>
              <a:t>If you have any open questions, put them here! 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~1 minute</a:t>
            </a:r>
          </a:p>
        </p:txBody>
      </p:sp>
    </p:spTree>
    <p:extLst>
      <p:ext uri="{BB962C8B-B14F-4D97-AF65-F5344CB8AC3E}">
        <p14:creationId xmlns:p14="http://schemas.microsoft.com/office/powerpoint/2010/main" val="3300563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You do not need to and often should not stick 100% to the algorithm described in a paper. </a:t>
            </a:r>
          </a:p>
          <a:p>
            <a:r>
              <a:rPr lang="en-US" baseline="0" dirty="0"/>
              <a:t>If you do not stick closely to a paper, describe what you omit and / or what you will implement additionally. </a:t>
            </a:r>
          </a:p>
          <a:p>
            <a:r>
              <a:rPr lang="en-US" baseline="0" dirty="0"/>
              <a:t>The design and implementation effort should be proportional to the lab ECTS! Take existing libraries and online examples into account when estimating your effort!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Describe how you plan to implement the work</a:t>
            </a:r>
            <a:r>
              <a:rPr lang="en-US" baseline="0" dirty="0"/>
              <a:t>: which visualization or graphics libraries do you plan to use? </a:t>
            </a:r>
          </a:p>
          <a:p>
            <a:r>
              <a:rPr lang="en-US" baseline="0" dirty="0"/>
              <a:t>Which data preprocessing steps are necessary and which libraries do you plan to use? </a:t>
            </a:r>
          </a:p>
          <a:p>
            <a:endParaRPr lang="en-US" baseline="0" dirty="0"/>
          </a:p>
          <a:p>
            <a:r>
              <a:rPr lang="en-US" baseline="0" dirty="0"/>
              <a:t>If you have any open questions, put them here!  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~1 minute</a:t>
            </a:r>
          </a:p>
        </p:txBody>
      </p:sp>
    </p:spTree>
    <p:extLst>
      <p:ext uri="{BB962C8B-B14F-4D97-AF65-F5344CB8AC3E}">
        <p14:creationId xmlns:p14="http://schemas.microsoft.com/office/powerpoint/2010/main" val="414949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1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8" y="76226"/>
            <a:ext cx="11258940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8" y="3074354"/>
            <a:ext cx="11258940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162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89" y="182438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2" y="908261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9" y="908261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43"/>
            <a:ext cx="4943439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3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43"/>
            <a:ext cx="4943439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de-AT" dirty="0"/>
              <a:t>Enter your name here</a:t>
            </a:r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6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9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32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93" y="91283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67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34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01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685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58" indent="-35715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450" indent="-35874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4980" indent="-35874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15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726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637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308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5978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5650" indent="-35775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42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14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685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56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2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697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368" algn="l" defTabSz="121934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3.wmf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39248" y="2853731"/>
            <a:ext cx="11258940" cy="1800200"/>
          </a:xfrm>
        </p:spPr>
        <p:txBody>
          <a:bodyPr/>
          <a:lstStyle/>
          <a:p>
            <a:r>
              <a:rPr lang="en-US" sz="4400" b="0" dirty="0"/>
              <a:t>VU </a:t>
            </a:r>
            <a:r>
              <a:rPr lang="en-US" sz="4400" b="0" dirty="0" err="1"/>
              <a:t>Visualisierung</a:t>
            </a:r>
            <a:r>
              <a:rPr lang="en-US" sz="4400" b="0" dirty="0"/>
              <a:t> 2 (186.833)</a:t>
            </a:r>
            <a:br>
              <a:rPr lang="en-US" sz="4400" dirty="0"/>
            </a:br>
            <a:r>
              <a:rPr lang="en-US" sz="4400" dirty="0"/>
              <a:t>Spread of </a:t>
            </a:r>
            <a:r>
              <a:rPr lang="en-GB" sz="4400" dirty="0"/>
              <a:t>Covid-19  </a:t>
            </a:r>
            <a:endParaRPr lang="de-AT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39248" y="4725938"/>
            <a:ext cx="11258940" cy="1080121"/>
          </a:xfrm>
        </p:spPr>
        <p:txBody>
          <a:bodyPr/>
          <a:lstStyle/>
          <a:p>
            <a:pPr eaLnBrk="1" hangingPunct="1"/>
            <a:r>
              <a:rPr lang="en-US" i="1" dirty="0" err="1"/>
              <a:t>Arlind</a:t>
            </a:r>
            <a:r>
              <a:rPr lang="en-US" i="1" dirty="0"/>
              <a:t> </a:t>
            </a:r>
            <a:r>
              <a:rPr lang="en-US" i="1" dirty="0" err="1"/>
              <a:t>Avdullahi</a:t>
            </a:r>
            <a:r>
              <a:rPr lang="en-US" i="1" dirty="0"/>
              <a:t> 11813054</a:t>
            </a:r>
          </a:p>
          <a:p>
            <a:pPr eaLnBrk="1" hangingPunct="1"/>
            <a:r>
              <a:rPr lang="en-US" i="1" dirty="0"/>
              <a:t>Princ Mullatahiri 11846033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9245" y="6215360"/>
            <a:ext cx="11258942" cy="958850"/>
          </a:xfrm>
        </p:spPr>
        <p:txBody>
          <a:bodyPr/>
          <a:lstStyle/>
          <a:p>
            <a:r>
              <a:rPr lang="de-AT" dirty="0"/>
              <a:t>Institute of Visual Computing &amp; Human-Centered Technology, TU Wien, Austria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96987" y="405458"/>
            <a:ext cx="10657184" cy="2448272"/>
          </a:xfrm>
          <a:prstGeom prst="rect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C6C167-AB5B-45BC-A8D5-795F628B4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435" y="509876"/>
            <a:ext cx="2381250" cy="2233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77B58-E204-4185-A15C-A3D5BB90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381" y="520604"/>
            <a:ext cx="2376487" cy="2195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56B78A-FFB8-4E4D-A8FF-41634D7DC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373" y="509876"/>
            <a:ext cx="2381251" cy="2206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975D7-B8DA-4475-9C18-46508E33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35" y="4119765"/>
            <a:ext cx="1471621" cy="14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Seokyeon</a:t>
            </a:r>
            <a:r>
              <a:rPr lang="en-US" dirty="0"/>
              <a:t> Kim, </a:t>
            </a:r>
            <a:r>
              <a:rPr lang="en-US" dirty="0" err="1"/>
              <a:t>Seongmin</a:t>
            </a:r>
            <a:r>
              <a:rPr lang="en-US" dirty="0"/>
              <a:t> </a:t>
            </a:r>
            <a:r>
              <a:rPr lang="en-US" dirty="0" err="1"/>
              <a:t>Jeong</a:t>
            </a:r>
            <a:r>
              <a:rPr lang="en-US" dirty="0"/>
              <a:t>, </a:t>
            </a:r>
            <a:r>
              <a:rPr lang="en-US" dirty="0" err="1"/>
              <a:t>Insoo</a:t>
            </a:r>
            <a:r>
              <a:rPr lang="en-US" dirty="0"/>
              <a:t> Woo, Yun Jang, Ross </a:t>
            </a:r>
            <a:r>
              <a:rPr lang="en-US" dirty="0" err="1"/>
              <a:t>Maciejewski</a:t>
            </a:r>
            <a:r>
              <a:rPr lang="en-US" dirty="0"/>
              <a:t>, David S. Ebert</a:t>
            </a:r>
          </a:p>
          <a:p>
            <a:pPr marL="0" indent="0">
              <a:buNone/>
            </a:pPr>
            <a:r>
              <a:rPr lang="en-US" sz="3600" b="1" dirty="0"/>
              <a:t>Data Flow Analysis and Visualization for Spatiotemporal Statistical Data without Trajectory Information</a:t>
            </a:r>
          </a:p>
          <a:p>
            <a:pPr marL="0" indent="0">
              <a:buNone/>
            </a:pPr>
            <a:r>
              <a:rPr lang="en-US" dirty="0"/>
              <a:t>IEEE Transactions on Visualization and Computer Graphics, vol.24, no. 3, pp. 1287-1300, 1 March 2018</a:t>
            </a:r>
          </a:p>
          <a:p>
            <a:pPr marL="0" indent="0">
              <a:buNone/>
            </a:pPr>
            <a:r>
              <a:rPr lang="en-US" dirty="0"/>
              <a:t>2017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6438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Data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dataset consists of data of Covid19 spread across world.</a:t>
            </a:r>
          </a:p>
          <a:p>
            <a:r>
              <a:rPr lang="en-US" dirty="0"/>
              <a:t>Source: Kaggle</a:t>
            </a:r>
          </a:p>
          <a:p>
            <a:r>
              <a:rPr lang="en-US" dirty="0"/>
              <a:t>It contains number of cases per country from 22</a:t>
            </a:r>
            <a:r>
              <a:rPr lang="en-US" baseline="30000" dirty="0"/>
              <a:t>th</a:t>
            </a:r>
            <a:r>
              <a:rPr lang="en-US" dirty="0"/>
              <a:t> of January until 16</a:t>
            </a:r>
            <a:r>
              <a:rPr lang="en-US" baseline="30000" dirty="0"/>
              <a:t>th</a:t>
            </a:r>
            <a:r>
              <a:rPr lang="en-US" dirty="0"/>
              <a:t> of April.</a:t>
            </a:r>
          </a:p>
          <a:p>
            <a:pPr lvl="1"/>
            <a:r>
              <a:rPr lang="en-US" dirty="0"/>
              <a:t>First case in Europe 24</a:t>
            </a:r>
            <a:r>
              <a:rPr lang="en-US" baseline="30000" dirty="0"/>
              <a:t>th</a:t>
            </a:r>
            <a:r>
              <a:rPr lang="en-US" dirty="0"/>
              <a:t> of January</a:t>
            </a:r>
          </a:p>
          <a:p>
            <a:pPr lvl="1"/>
            <a:r>
              <a:rPr lang="en-US" dirty="0"/>
              <a:t>As of 17</a:t>
            </a:r>
            <a:r>
              <a:rPr lang="en-US" baseline="30000" dirty="0"/>
              <a:t>th</a:t>
            </a:r>
            <a:r>
              <a:rPr lang="en-US" dirty="0"/>
              <a:t> of March all countries in Europe have confirmed cases</a:t>
            </a:r>
          </a:p>
          <a:p>
            <a:pPr lvl="1"/>
            <a:r>
              <a:rPr lang="en-US" dirty="0"/>
              <a:t>Until 16</a:t>
            </a:r>
            <a:r>
              <a:rPr lang="en-US" baseline="30000" dirty="0"/>
              <a:t>th</a:t>
            </a:r>
            <a:r>
              <a:rPr lang="en-US" dirty="0"/>
              <a:t> of April there are 965488 confirmed cases in Europe</a:t>
            </a:r>
          </a:p>
          <a:p>
            <a:r>
              <a:rPr lang="en-US" dirty="0"/>
              <a:t>Questions we plan to answer:</a:t>
            </a:r>
          </a:p>
          <a:p>
            <a:pPr lvl="1"/>
            <a:r>
              <a:rPr lang="en-US" dirty="0"/>
              <a:t>Spread patterns of Covid-19</a:t>
            </a:r>
          </a:p>
          <a:p>
            <a:pPr lvl="1"/>
            <a:r>
              <a:rPr lang="en-US" dirty="0"/>
              <a:t>How Covid-19 spread trajectory looks like?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</a:t>
            </a:fld>
            <a:endParaRPr lang="de-AT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EAC8581-9EA1-4F5B-81A1-487F28F73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83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4563" y="914886"/>
                <a:ext cx="11849688" cy="3328137"/>
              </a:xfrm>
            </p:spPr>
            <p:txBody>
              <a:bodyPr/>
              <a:lstStyle/>
              <a:p>
                <a:r>
                  <a:rPr lang="en-US" sz="2600" dirty="0"/>
                  <a:t>Their technique approximates the underlying distribution of non-directional data over time through the application of a 2D kernel density estimation.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/>
                  <a:t>, </a:t>
                </a:r>
              </a:p>
              <a:p>
                <a:pPr lvl="2"/>
                <a:r>
                  <a:rPr lang="en-US" sz="1800" dirty="0"/>
                  <a:t>N – number of samples, h- bandwidth of kernel, 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– location longitude and latitude.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Functional representation of spatiotemporal data (using KDE)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Flow map extraction (gravity-based flow extraction model)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Visualization</a:t>
                </a:r>
                <a:r>
                  <a:rPr lang="en-US" dirty="0"/>
                  <a:t>							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563" y="914886"/>
                <a:ext cx="11849688" cy="3328137"/>
              </a:xfrm>
              <a:blipFill>
                <a:blip r:embed="rId3"/>
                <a:stretch>
                  <a:fillRect l="-107" t="-1527" b="-1145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</a:t>
            </a:fld>
            <a:endParaRPr lang="de-AT" dirty="0"/>
          </a:p>
        </p:txBody>
      </p:sp>
      <p:pic>
        <p:nvPicPr>
          <p:cNvPr id="7" name="Picture 6" descr="Visual overview of the system&#10;">
            <a:extLst>
              <a:ext uri="{FF2B5EF4-FFF2-40B4-BE49-F238E27FC236}">
                <a16:creationId xmlns:a16="http://schemas.microsoft.com/office/drawing/2014/main" id="{A52333A6-DA7B-FA42-A351-7D4EAF7704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312" y="3623638"/>
            <a:ext cx="7353300" cy="257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E6BD38-AA84-4242-BC39-C6936B531A17}"/>
              </a:ext>
            </a:extLst>
          </p:cNvPr>
          <p:cNvSpPr txBox="1"/>
          <p:nvPr/>
        </p:nvSpPr>
        <p:spPr>
          <a:xfrm>
            <a:off x="6616829" y="6017072"/>
            <a:ext cx="349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Fig 1: Visual overview of the system</a:t>
            </a:r>
          </a:p>
        </p:txBody>
      </p:sp>
    </p:spTree>
    <p:extLst>
      <p:ext uri="{BB962C8B-B14F-4D97-AF65-F5344CB8AC3E}">
        <p14:creationId xmlns:p14="http://schemas.microsoft.com/office/powerpoint/2010/main" val="279419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63" y="914886"/>
            <a:ext cx="11849688" cy="3328137"/>
          </a:xfrm>
        </p:spPr>
        <p:txBody>
          <a:bodyPr/>
          <a:lstStyle/>
          <a:p>
            <a:r>
              <a:rPr lang="en-US" sz="2600" dirty="0" err="1"/>
              <a:t>Nese</a:t>
            </a:r>
            <a:r>
              <a:rPr lang="en-US" sz="2600" dirty="0"/>
              <a:t> </a:t>
            </a:r>
            <a:r>
              <a:rPr lang="en-US" sz="2600" dirty="0" err="1"/>
              <a:t>ki</a:t>
            </a:r>
            <a:r>
              <a:rPr lang="en-US" sz="2600" dirty="0"/>
              <a:t> </a:t>
            </a:r>
            <a:r>
              <a:rPr lang="en-US" sz="2600" dirty="0" err="1"/>
              <a:t>nevoj</a:t>
            </a:r>
            <a:r>
              <a:rPr lang="en-US" sz="2600" dirty="0"/>
              <a:t> me shut ne technique </a:t>
            </a:r>
            <a:r>
              <a:rPr lang="en-US" sz="2600" dirty="0" err="1"/>
              <a:t>najsen</a:t>
            </a:r>
            <a:r>
              <a:rPr lang="en-US" sz="2600" dirty="0"/>
              <a:t>?</a:t>
            </a:r>
            <a:r>
              <a:rPr lang="en-US" dirty="0"/>
              <a:t>							</a:t>
            </a:r>
          </a:p>
          <a:p>
            <a:pPr lvl="2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5158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1/2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focus our implementation in China because the dataset contains information for each case in China.</a:t>
                </a:r>
              </a:p>
              <a:p>
                <a:r>
                  <a:rPr lang="en-US" dirty="0"/>
                  <a:t>For implementation we use Jupiter Notebook.</a:t>
                </a:r>
              </a:p>
              <a:p>
                <a:r>
                  <a:rPr lang="en-US" dirty="0"/>
                  <a:t>For visualization we use </a:t>
                </a:r>
                <a:r>
                  <a:rPr lang="en-US" dirty="0" err="1"/>
                  <a:t>plotly</a:t>
                </a:r>
                <a:r>
                  <a:rPr lang="en-US" dirty="0"/>
                  <a:t>, and matplotlib library.</a:t>
                </a:r>
              </a:p>
              <a:p>
                <a:r>
                  <a:rPr lang="en-US" dirty="0"/>
                  <a:t>As for 2D KDE we need to reimplement a weighted 2D KDE.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reimplement </a:t>
                </a:r>
                <a:r>
                  <a:rPr lang="en-US" dirty="0" err="1"/>
                  <a:t>scipy.stat.gaussian_kde</a:t>
                </a:r>
                <a:r>
                  <a:rPr lang="en-US" dirty="0"/>
                  <a:t> to weighted </a:t>
                </a:r>
                <a:r>
                  <a:rPr lang="en-US" dirty="0" err="1"/>
                  <a:t>kde</a:t>
                </a:r>
                <a:endParaRPr lang="en-US" dirty="0"/>
              </a:p>
              <a:p>
                <a:pPr lvl="1"/>
                <a:r>
                  <a:rPr lang="en-US" dirty="0"/>
                  <a:t>For comparison we also use </a:t>
                </a:r>
                <a:r>
                  <a:rPr lang="en-US" dirty="0" err="1"/>
                  <a:t>kdeplot</a:t>
                </a:r>
                <a:r>
                  <a:rPr lang="en-US" dirty="0"/>
                  <a:t> from seaborn package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621135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2/2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Gaussian vs </a:t>
                </a:r>
                <a:r>
                  <a:rPr lang="en-US" dirty="0" err="1"/>
                  <a:t>Triweight</a:t>
                </a:r>
                <a:r>
                  <a:rPr lang="en-US" dirty="0"/>
                  <a:t> Kernel Density Estimate</a:t>
                </a:r>
              </a:p>
              <a:p>
                <a:pPr lvl="1"/>
                <a:r>
                  <a:rPr lang="en-US" dirty="0" err="1"/>
                  <a:t>Triweight</a:t>
                </a:r>
                <a:r>
                  <a:rPr lang="en-US" dirty="0"/>
                  <a:t> 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Gaussian Kernel: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More information about implementation of 2D gaussian KDE.</a:t>
                </a:r>
              </a:p>
              <a:p>
                <a:r>
                  <a:rPr lang="en-US" dirty="0"/>
                  <a:t>For implementing gravity model we use formula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sz="3200" dirty="0"/>
                  <a:t>Where </a:t>
                </a:r>
                <a:r>
                  <a:rPr lang="en-US" sz="3200" dirty="0" err="1"/>
                  <a:t>x,y</a:t>
                </a:r>
                <a:r>
                  <a:rPr lang="en-US" sz="3200" dirty="0"/>
                  <a:t> are longitude and latitude and </a:t>
                </a:r>
                <a:r>
                  <a:rPr lang="en-US" sz="3200" dirty="0" err="1"/>
                  <a:t>d</a:t>
                </a:r>
                <a:r>
                  <a:rPr lang="en-US" sz="2400" dirty="0" err="1"/>
                  <a:t>ij</a:t>
                </a:r>
                <a:r>
                  <a:rPr lang="en-US" sz="3200" dirty="0"/>
                  <a:t> is the Euclidian distance between </a:t>
                </a:r>
                <a:r>
                  <a:rPr lang="en-US" sz="3200" dirty="0" err="1"/>
                  <a:t>i-th</a:t>
                </a:r>
                <a:r>
                  <a:rPr lang="en-US" sz="3200" dirty="0"/>
                  <a:t> data point and j-</a:t>
                </a:r>
                <a:r>
                  <a:rPr lang="en-US" sz="3200" dirty="0" err="1"/>
                  <a:t>th</a:t>
                </a:r>
                <a:r>
                  <a:rPr lang="en-US" sz="3200" dirty="0"/>
                  <a:t> datapoint.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114" b="-5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4948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Attempts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Weighted 2D Kernel Density Estimate</a:t>
                </a:r>
              </a:p>
              <a:p>
                <a:pPr lvl="1"/>
                <a:r>
                  <a:rPr lang="en-US" dirty="0"/>
                  <a:t>Dataset containing information for regions not for cases</a:t>
                </a:r>
              </a:p>
              <a:p>
                <a:pPr lvl="1"/>
                <a:r>
                  <a:rPr lang="en-US" dirty="0"/>
                  <a:t>After researching we found a more suitable dataset that we didn’t need weighted 2D KDE for it.</a:t>
                </a:r>
              </a:p>
              <a:p>
                <a:r>
                  <a:rPr lang="en-US" dirty="0"/>
                  <a:t>Gravity based flow extraction model for T=2 or more.</a:t>
                </a:r>
              </a:p>
              <a:p>
                <a:pPr lvl="1"/>
                <a:r>
                  <a:rPr lang="en-US" dirty="0"/>
                  <a:t>This results in checking spread of Covid-19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 number of cases and even higher number of calculations resulting in high computation time.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7</a:t>
            </a:fld>
            <a:endParaRPr lang="de-A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79316-F0C4-476E-A649-05A5D0784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979" y="5131396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1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Spread of Covid-19 through 23-24 January and 25-26 January.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8</a:t>
            </a:fld>
            <a:endParaRPr lang="de-AT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5B0B619-47BE-4C8F-9CCA-BA1C7C670B9A}"/>
              </a:ext>
            </a:extLst>
          </p:cNvPr>
          <p:cNvSpPr txBox="1">
            <a:spLocks/>
          </p:cNvSpPr>
          <p:nvPr/>
        </p:nvSpPr>
        <p:spPr bwMode="auto">
          <a:xfrm>
            <a:off x="154563" y="1166815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>
            <a:lvl1pPr marL="357158" indent="-35715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Tx/>
              <a:buBlip>
                <a:blip r:embed="rId3"/>
              </a:buBlip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898450" indent="-35874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5000"/>
              <a:buFontTx/>
              <a:buBlip>
                <a:blip r:embed="rId3"/>
              </a:buBlip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marL="1434980" indent="-35874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50000"/>
              <a:buFontTx/>
              <a:buBlip>
                <a:blip r:embed="rId3"/>
              </a:buBlip>
              <a:defRPr sz="2800" b="0" baseline="0">
                <a:solidFill>
                  <a:schemeClr val="tx1"/>
                </a:solidFill>
                <a:latin typeface="Calibri" pitchFamily="34" charset="0"/>
              </a:defRPr>
            </a:lvl3pPr>
            <a:lvl4pPr marL="1438155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500">
                <a:solidFill>
                  <a:schemeClr val="tx1"/>
                </a:solidFill>
                <a:latin typeface="Calibri" pitchFamily="34" charset="0"/>
              </a:defRPr>
            </a:lvl4pPr>
            <a:lvl5pPr marL="1793726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None/>
              <a:defRPr sz="2200">
                <a:solidFill>
                  <a:schemeClr val="tx1"/>
                </a:solidFill>
                <a:latin typeface="Calibri" pitchFamily="34" charset="0"/>
              </a:defRPr>
            </a:lvl5pPr>
            <a:lvl6pPr marL="3596637" indent="-35775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6pPr>
            <a:lvl7pPr marL="4206308" indent="-35775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7pPr>
            <a:lvl8pPr marL="4815978" indent="-35775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8pPr>
            <a:lvl9pPr marL="5425650" indent="-357759" algn="l" rtl="0" fontAlgn="base">
              <a:spcBef>
                <a:spcPct val="20000"/>
              </a:spcBef>
              <a:spcAft>
                <a:spcPct val="0"/>
              </a:spcAft>
              <a:buClr>
                <a:srgbClr val="2AA3D8"/>
              </a:buClr>
              <a:buSzPct val="65000"/>
              <a:buFont typeface="Arial" charset="0"/>
              <a:buBlip>
                <a:blip r:embed="rId4"/>
              </a:buBlip>
              <a:defRPr sz="32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kern="0" dirty="0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7F2E8710-42BC-4D65-88DE-2CC61780B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62352" y="4060565"/>
            <a:ext cx="2917540" cy="23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5A6E0B-562E-4721-A2B7-1CF0C9F85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55" y="1555873"/>
            <a:ext cx="3024335" cy="2442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94CA4C-C8AF-47FA-B4FC-AE03B6878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1323" y="1550333"/>
            <a:ext cx="2880320" cy="23863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ACA495-C1E6-48D7-BB30-DDC74333A1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9675" y="1612293"/>
            <a:ext cx="3582792" cy="23863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7147F6-5FAE-446A-B37E-0F83F06CD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9855" y="4076311"/>
            <a:ext cx="2811788" cy="23705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D67AFE-AD11-4B0F-BAE9-11133F90CE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9675" y="4019759"/>
            <a:ext cx="3582792" cy="23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for the best suitable dataset before starting to work.</a:t>
            </a:r>
          </a:p>
          <a:p>
            <a:r>
              <a:rPr lang="en-US" dirty="0"/>
              <a:t>Many things were left unclear in the paper.</a:t>
            </a:r>
          </a:p>
          <a:p>
            <a:r>
              <a:rPr lang="en-US" dirty="0"/>
              <a:t>High computation time for 2D data.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..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AT" dirty="0"/>
              <a:t>Arlind Avdullahi, Princ Mullatahiri</a:t>
            </a:r>
          </a:p>
          <a:p>
            <a:pPr>
              <a:defRPr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549054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1308</Words>
  <Application>Microsoft Office PowerPoint</Application>
  <PresentationFormat>Custom</PresentationFormat>
  <Paragraphs>151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Times New Roman</vt:lpstr>
      <vt:lpstr>Blends</vt:lpstr>
      <vt:lpstr>VU Visualisierung 2 (186.833) Spread of Covid-19  </vt:lpstr>
      <vt:lpstr>Short Data Summary</vt:lpstr>
      <vt:lpstr>Technique Summary</vt:lpstr>
      <vt:lpstr>Technique Summary</vt:lpstr>
      <vt:lpstr>Implementation 1/2 </vt:lpstr>
      <vt:lpstr>Implementation 2/2</vt:lpstr>
      <vt:lpstr>Failed Attempts</vt:lpstr>
      <vt:lpstr>Results</vt:lpstr>
      <vt:lpstr>Conclusions</vt:lpstr>
      <vt:lpstr>Group Name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2020-06-08T07:37:13Z</dcterms:modified>
</cp:coreProperties>
</file>